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4" r:id="rId18"/>
    <p:sldId id="295" r:id="rId19"/>
    <p:sldId id="297" r:id="rId20"/>
    <p:sldId id="299" r:id="rId21"/>
    <p:sldId id="300" r:id="rId22"/>
    <p:sldId id="301" r:id="rId23"/>
    <p:sldId id="302" r:id="rId24"/>
    <p:sldId id="303"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3" d="100"/>
          <a:sy n="73" d="100"/>
        </p:scale>
        <p:origin x="6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p>
        </p:txBody>
      </p:sp>
      <p:sp>
        <p:nvSpPr>
          <p:cNvPr id="4" name="Date Placeholder 3"/>
          <p:cNvSpPr>
            <a:spLocks noGrp="1"/>
          </p:cNvSpPr>
          <p:nvPr>
            <p:ph type="dt" sz="half" idx="10"/>
          </p:nvPr>
        </p:nvSpPr>
        <p:spPr/>
        <p:txBody>
          <a:bodyPr/>
          <a:lstStyle/>
          <a:p>
            <a:fld id="{8DFA1846-DA80-1C48-A609-854EA85C59AD}" type="datetimeFigureOut">
              <a:rPr lang="en-US" dirty="0"/>
              <a:pPr/>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pt-BR" smtClean="0"/>
              <a:t>Clique para editar o título mestre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D0DF5E60-9974-AC48-9591-99C2BB44B7CF}" type="datetimeFigureOut">
              <a:rPr lang="en-US" dirty="0"/>
              <a:pPr/>
              <a:t>1/21/2021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pt-BR" smtClean="0"/>
              <a:t>Clique para editar o título mestre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1/21/2021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pt-BR" smtClean="0"/>
              <a:t>Clique para editar o título mestre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18C79C5D-2A6F-F04D-97DA-BEF2467B64E4}" type="datetimeFigureOut">
              <a:rPr lang="en-US" dirty="0"/>
              <a:pPr/>
              <a:t>1/21/2021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Editar estilos de texto Mestre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pt-BR" smtClean="0"/>
              <a:t>Editar estilos de texto Mestre</a:t>
            </a:r>
          </a:p>
        </p:txBody>
      </p:sp>
      <p:sp>
        <p:nvSpPr>
          <p:cNvPr id="4" name="Date Placeholder 3"/>
          <p:cNvSpPr>
            <a:spLocks noGrp="1"/>
          </p:cNvSpPr>
          <p:nvPr>
            <p:ph type="dt" sz="half" idx="10"/>
          </p:nvPr>
        </p:nvSpPr>
        <p:spPr/>
        <p:txBody>
          <a:bodyPr/>
          <a:lstStyle/>
          <a:p>
            <a:fld id="{8DFA1846-DA80-1C48-A609-854EA85C59AD}" type="datetimeFigureOut">
              <a:rPr lang="en-US" dirty="0"/>
              <a:pPr/>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pt-BR" smtClean="0"/>
              <a:t>Clique para editar o título mestre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pt-BR" smtClean="0"/>
              <a:t>Editar estilos de texto Mestre</a:t>
            </a:r>
          </a:p>
        </p:txBody>
      </p:sp>
      <p:sp>
        <p:nvSpPr>
          <p:cNvPr id="2" name="Date Placeholder 1"/>
          <p:cNvSpPr>
            <a:spLocks noGrp="1"/>
          </p:cNvSpPr>
          <p:nvPr>
            <p:ph type="dt" sz="half" idx="10"/>
          </p:nvPr>
        </p:nvSpPr>
        <p:spPr/>
        <p:txBody>
          <a:bodyPr/>
          <a:lstStyle/>
          <a:p>
            <a:fld id="{FBF54567-0DE4-3F47-BF90-CB84690072F9}" type="datetimeFigureOut">
              <a:rPr lang="en-US" dirty="0"/>
              <a:pPr/>
              <a:t>1/21/2021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pt-BR" smtClean="0"/>
              <a:t>Clique para editar o título mestre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1/21/2021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z="4400" dirty="0" smtClean="0"/>
              <a:t/>
            </a:r>
            <a:br>
              <a:rPr lang="pt-BR" sz="4400" dirty="0" smtClean="0"/>
            </a:br>
            <a:r>
              <a:rPr lang="pt-BR" sz="4000" dirty="0">
                <a:solidFill>
                  <a:srgbClr val="002060"/>
                </a:solidFill>
              </a:rPr>
              <a:t>O NOVO MARCO REGULATÓRIO DO SANEAMENTO E SEU DECRETO DE REGULAMENTAÇÃO</a:t>
            </a:r>
            <a:r>
              <a:rPr lang="pt-BR" sz="4400" dirty="0"/>
              <a:t/>
            </a:r>
            <a:br>
              <a:rPr lang="pt-BR" sz="4400" dirty="0"/>
            </a:br>
            <a:r>
              <a:rPr lang="pt-BR" sz="4400" dirty="0" smtClean="0"/>
              <a:t>21 de janeiro de 2021</a:t>
            </a:r>
            <a:r>
              <a:rPr lang="pt-BR" sz="4400" dirty="0"/>
              <a:t/>
            </a:r>
            <a:br>
              <a:rPr lang="pt-BR" sz="4400" dirty="0"/>
            </a:br>
            <a:endParaRPr lang="pt-BR" sz="4400" dirty="0"/>
          </a:p>
        </p:txBody>
      </p:sp>
      <p:sp>
        <p:nvSpPr>
          <p:cNvPr id="3" name="Subtítulo 2"/>
          <p:cNvSpPr>
            <a:spLocks noGrp="1"/>
          </p:cNvSpPr>
          <p:nvPr>
            <p:ph type="subTitle" idx="1"/>
          </p:nvPr>
        </p:nvSpPr>
        <p:spPr>
          <a:xfrm>
            <a:off x="810001" y="5280846"/>
            <a:ext cx="10572000" cy="1080765"/>
          </a:xfrm>
        </p:spPr>
        <p:txBody>
          <a:bodyPr>
            <a:normAutofit fontScale="92500" lnSpcReduction="10000"/>
          </a:bodyPr>
          <a:lstStyle/>
          <a:p>
            <a:r>
              <a:rPr lang="pt-BR" b="1" dirty="0" smtClean="0"/>
              <a:t>Marlon do Nascimento Barbosa</a:t>
            </a:r>
          </a:p>
          <a:p>
            <a:r>
              <a:rPr lang="pt-BR" b="1" dirty="0" smtClean="0"/>
              <a:t>Advogado e Assessor Jurídico do </a:t>
            </a:r>
          </a:p>
          <a:p>
            <a:r>
              <a:rPr lang="pt-BR" b="1" dirty="0" smtClean="0"/>
              <a:t>CONSÓRCIO INTERMUNICIPAL DE SANEAMENTO BÁSICO DO ESPÍRITO SANTO</a:t>
            </a:r>
            <a:endParaRPr lang="pt-BR" b="1" dirty="0"/>
          </a:p>
        </p:txBody>
      </p:sp>
    </p:spTree>
    <p:extLst>
      <p:ext uri="{BB962C8B-B14F-4D97-AF65-F5344CB8AC3E}">
        <p14:creationId xmlns:p14="http://schemas.microsoft.com/office/powerpoint/2010/main" val="4605344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z="4400" dirty="0" smtClean="0"/>
              <a:t>1. A ideologia do Novo Marco 	Regulatório</a:t>
            </a:r>
            <a:br>
              <a:rPr lang="pt-BR" sz="4400" dirty="0" smtClean="0"/>
            </a:br>
            <a:r>
              <a:rPr lang="pt-BR" sz="4400" dirty="0" smtClean="0"/>
              <a:t/>
            </a:r>
            <a:br>
              <a:rPr lang="pt-BR" sz="4400" dirty="0" smtClean="0"/>
            </a:br>
            <a:endParaRPr lang="pt-BR" sz="2800" dirty="0"/>
          </a:p>
        </p:txBody>
      </p:sp>
    </p:spTree>
    <p:extLst>
      <p:ext uri="{BB962C8B-B14F-4D97-AF65-F5344CB8AC3E}">
        <p14:creationId xmlns:p14="http://schemas.microsoft.com/office/powerpoint/2010/main" val="3138474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z="4400" dirty="0" smtClean="0"/>
              <a:t>2.</a:t>
            </a:r>
            <a:br>
              <a:rPr lang="pt-BR" sz="4400" dirty="0" smtClean="0"/>
            </a:br>
            <a:r>
              <a:rPr lang="pt-BR" sz="4400" dirty="0"/>
              <a:t/>
            </a:r>
            <a:br>
              <a:rPr lang="pt-BR" sz="4400" dirty="0"/>
            </a:br>
            <a:r>
              <a:rPr lang="pt-BR" sz="2400" dirty="0" smtClean="0"/>
              <a:t>Em </a:t>
            </a:r>
            <a:r>
              <a:rPr lang="pt-BR" sz="2400" dirty="0"/>
              <a:t>reportagem da Revista EXAME, de 28 de maio de 2018, PAULO GUEDES, Ph.D. na Universidade de Chicago, considerada o templo mundial do liberalismo, já defendia “privatizações, concessões e desmobilizações. Tinha que vender tudo”</a:t>
            </a:r>
            <a:r>
              <a:rPr lang="pt-BR" sz="2800" dirty="0" smtClean="0"/>
              <a:t/>
            </a:r>
            <a:br>
              <a:rPr lang="pt-BR" sz="2800" dirty="0" smtClean="0"/>
            </a:br>
            <a:r>
              <a:rPr lang="pt-BR" sz="2800" dirty="0"/>
              <a:t/>
            </a:r>
            <a:br>
              <a:rPr lang="pt-BR" sz="2800" dirty="0"/>
            </a:br>
            <a:r>
              <a:rPr lang="pt-BR" sz="2800" dirty="0" smtClean="0"/>
              <a:t/>
            </a:r>
            <a:br>
              <a:rPr lang="pt-BR" sz="2800" dirty="0" smtClean="0"/>
            </a:br>
            <a:endParaRPr lang="pt-BR" sz="2800" dirty="0"/>
          </a:p>
        </p:txBody>
      </p:sp>
    </p:spTree>
    <p:extLst>
      <p:ext uri="{BB962C8B-B14F-4D97-AF65-F5344CB8AC3E}">
        <p14:creationId xmlns:p14="http://schemas.microsoft.com/office/powerpoint/2010/main" val="2971283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3200" dirty="0" smtClean="0"/>
              <a:t>3. E qual o reflexo dessa ideologia na  titularidade?</a:t>
            </a:r>
            <a:br>
              <a:rPr lang="pt-BR" sz="3200" dirty="0" smtClean="0"/>
            </a:br>
            <a:r>
              <a:rPr lang="pt-BR" sz="4400" dirty="0" smtClean="0"/>
              <a:t/>
            </a:r>
            <a:br>
              <a:rPr lang="pt-BR" sz="4400" dirty="0" smtClean="0"/>
            </a:br>
            <a:r>
              <a:rPr lang="pt-BR" sz="2000" dirty="0"/>
              <a:t>Art. 10. A prestação dos serviços públicos de saneamento </a:t>
            </a:r>
            <a:r>
              <a:rPr lang="pt-BR" sz="2000" dirty="0">
                <a:solidFill>
                  <a:srgbClr val="FFFF00"/>
                </a:solidFill>
              </a:rPr>
              <a:t>básico por entidade que não integre a administração do titular</a:t>
            </a:r>
            <a:r>
              <a:rPr lang="pt-BR" sz="2000" dirty="0"/>
              <a:t> depende da celebração de contrato de concessão, </a:t>
            </a:r>
            <a:r>
              <a:rPr lang="pt-BR" sz="2000" dirty="0">
                <a:solidFill>
                  <a:srgbClr val="FFFF00"/>
                </a:solidFill>
              </a:rPr>
              <a:t>mediante prévia licitação</a:t>
            </a:r>
            <a:r>
              <a:rPr lang="pt-BR" sz="2000" dirty="0"/>
              <a:t>, nos termos do art. 175 da Constituição Federal, vedada a sua disciplina mediante contrato de programa, convênio, termo de parceria ou outros instrumentos de natureza precária. </a:t>
            </a:r>
            <a:r>
              <a:rPr lang="pt-BR" sz="2000" dirty="0" smtClean="0"/>
              <a:t/>
            </a:r>
            <a:br>
              <a:rPr lang="pt-BR" sz="2000" dirty="0" smtClean="0"/>
            </a:br>
            <a:r>
              <a:rPr lang="pt-BR" sz="2000" dirty="0"/>
              <a:t/>
            </a:r>
            <a:br>
              <a:rPr lang="pt-BR" sz="2000" dirty="0"/>
            </a:br>
            <a:r>
              <a:rPr lang="pt-BR" sz="2000" dirty="0" smtClean="0"/>
              <a:t>(Lei Federal nº 11.445, de 2007, alterada pela Lei Federal nº 14.026, de 2020)</a:t>
            </a:r>
            <a:r>
              <a:rPr lang="pt-BR" sz="2800" dirty="0" smtClean="0"/>
              <a:t/>
            </a:r>
            <a:br>
              <a:rPr lang="pt-BR" sz="2800" dirty="0" smtClean="0"/>
            </a:br>
            <a:r>
              <a:rPr lang="pt-BR" sz="2800" dirty="0" smtClean="0"/>
              <a:t> </a:t>
            </a:r>
            <a:br>
              <a:rPr lang="pt-BR" sz="2800" dirty="0" smtClean="0"/>
            </a:br>
            <a:endParaRPr lang="pt-BR" sz="2800" dirty="0"/>
          </a:p>
        </p:txBody>
      </p:sp>
    </p:spTree>
    <p:extLst>
      <p:ext uri="{BB962C8B-B14F-4D97-AF65-F5344CB8AC3E}">
        <p14:creationId xmlns:p14="http://schemas.microsoft.com/office/powerpoint/2010/main" val="249631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4400" dirty="0" smtClean="0"/>
              <a:t>4</a:t>
            </a:r>
            <a:r>
              <a:rPr lang="pt-BR" sz="3200" dirty="0" smtClean="0"/>
              <a:t>. E como é definida, hoje, a titularidade?</a:t>
            </a:r>
            <a:r>
              <a:rPr lang="pt-BR" sz="4400" dirty="0" smtClean="0"/>
              <a:t/>
            </a:r>
            <a:br>
              <a:rPr lang="pt-BR" sz="4400" dirty="0" smtClean="0"/>
            </a:br>
            <a:r>
              <a:rPr lang="pt-BR" sz="4400" dirty="0" smtClean="0"/>
              <a:t/>
            </a:r>
            <a:br>
              <a:rPr lang="pt-BR" sz="4400" dirty="0" smtClean="0"/>
            </a:br>
            <a:r>
              <a:rPr lang="pt-BR" sz="2000" dirty="0" smtClean="0"/>
              <a:t>Atualmente, é definida pela preponderância do interesse em relação à prestação  dos serviços</a:t>
            </a:r>
            <a:r>
              <a:rPr lang="pt-BR" sz="2000" dirty="0"/>
              <a:t> </a:t>
            </a:r>
            <a:r>
              <a:rPr lang="pt-BR" sz="2000" dirty="0" smtClean="0"/>
              <a:t>de saneamento.</a:t>
            </a:r>
            <a:br>
              <a:rPr lang="pt-BR" sz="2000" dirty="0" smtClean="0"/>
            </a:br>
            <a:r>
              <a:rPr lang="pt-BR" sz="2000" dirty="0"/>
              <a:t/>
            </a:r>
            <a:br>
              <a:rPr lang="pt-BR" sz="2000" dirty="0"/>
            </a:br>
            <a:r>
              <a:rPr lang="pt-BR" sz="2000" dirty="0"/>
              <a:t>O art. 3º</a:t>
            </a:r>
            <a:r>
              <a:rPr lang="pt-BR" sz="2000" i="1" dirty="0"/>
              <a:t>, caput</a:t>
            </a:r>
            <a:r>
              <a:rPr lang="pt-BR" sz="2000" dirty="0"/>
              <a:t>, XV nos diz que “serviços públicos de saneamento básico de interesse local (...) são as funções públicas e serviços </a:t>
            </a:r>
            <a:r>
              <a:rPr lang="pt-BR" sz="2000" dirty="0">
                <a:solidFill>
                  <a:srgbClr val="FFFF00"/>
                </a:solidFill>
              </a:rPr>
              <a:t>cujas infraestruturas e instalações operacionais atendam a um único Município</a:t>
            </a:r>
            <a:r>
              <a:rPr lang="pt-BR" sz="2000" dirty="0"/>
              <a:t>”; </a:t>
            </a:r>
            <a:r>
              <a:rPr lang="pt-BR" sz="2000" dirty="0">
                <a:solidFill>
                  <a:srgbClr val="002060"/>
                </a:solidFill>
              </a:rPr>
              <a:t>é o nosso </a:t>
            </a:r>
            <a:r>
              <a:rPr lang="pt-BR" sz="2000" dirty="0" smtClean="0">
                <a:solidFill>
                  <a:srgbClr val="002060"/>
                </a:solidFill>
              </a:rPr>
              <a:t>caso!</a:t>
            </a:r>
            <a:endParaRPr lang="pt-BR" sz="2800" dirty="0">
              <a:solidFill>
                <a:srgbClr val="002060"/>
              </a:solidFill>
            </a:endParaRPr>
          </a:p>
        </p:txBody>
      </p:sp>
    </p:spTree>
    <p:extLst>
      <p:ext uri="{BB962C8B-B14F-4D97-AF65-F5344CB8AC3E}">
        <p14:creationId xmlns:p14="http://schemas.microsoft.com/office/powerpoint/2010/main" val="2002804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4400" dirty="0" smtClean="0"/>
              <a:t>5</a:t>
            </a:r>
            <a:r>
              <a:rPr lang="pt-BR" sz="3200" dirty="0" smtClean="0"/>
              <a:t>. E como é definida, hoje, a titularidade?</a:t>
            </a:r>
            <a:r>
              <a:rPr lang="pt-BR" sz="4400" dirty="0" smtClean="0"/>
              <a:t/>
            </a:r>
            <a:br>
              <a:rPr lang="pt-BR" sz="4400" dirty="0" smtClean="0"/>
            </a:br>
            <a:r>
              <a:rPr lang="pt-BR" sz="2000" dirty="0"/>
              <a:t/>
            </a:r>
            <a:br>
              <a:rPr lang="pt-BR" sz="2000" dirty="0"/>
            </a:br>
            <a:r>
              <a:rPr lang="pt-BR" sz="2000" dirty="0" smtClean="0"/>
              <a:t>Por sua vez, o </a:t>
            </a:r>
            <a:r>
              <a:rPr lang="pt-BR" sz="2000" dirty="0"/>
              <a:t>art. 3º</a:t>
            </a:r>
            <a:r>
              <a:rPr lang="pt-BR" sz="2000" i="1" dirty="0"/>
              <a:t>, caput</a:t>
            </a:r>
            <a:r>
              <a:rPr lang="pt-BR" sz="2000" dirty="0"/>
              <a:t>, XIV, </a:t>
            </a:r>
            <a:r>
              <a:rPr lang="pt-BR" sz="2000" dirty="0" smtClean="0"/>
              <a:t>diz que são </a:t>
            </a:r>
            <a:r>
              <a:rPr lang="pt-BR" sz="2000" dirty="0"/>
              <a:t>“serviços públicos de saneamento básico de interesse comum (...) serviços de saneamento básico prestados em </a:t>
            </a:r>
            <a:r>
              <a:rPr lang="pt-BR" sz="2000" dirty="0">
                <a:solidFill>
                  <a:srgbClr val="FFFF00"/>
                </a:solidFill>
              </a:rPr>
              <a:t>regiões metropolitanas, aglomerações urbanas e microrregiões instituídas por lei complementar estadual</a:t>
            </a:r>
            <a:r>
              <a:rPr lang="pt-BR" sz="2000" dirty="0"/>
              <a:t>, em que se verifique o </a:t>
            </a:r>
            <a:r>
              <a:rPr lang="pt-BR" sz="2000" dirty="0">
                <a:solidFill>
                  <a:srgbClr val="FFFF00"/>
                </a:solidFill>
              </a:rPr>
              <a:t>compartilhamento de instalações operacionais de infraestrutura de abastecimento de água e/ou de esgotamento sanitário entre 2 (dois) ou mais Municípios</a:t>
            </a:r>
            <a:r>
              <a:rPr lang="pt-BR" sz="2000" dirty="0"/>
              <a:t>, denotando a necessidade de organizá-los, planejá-los, executá-los e operá-los de forma conjunta e integrada pelo Estado e pelos Munícipios que compartilham, no todo ou em parte, as referidas instalações </a:t>
            </a:r>
            <a:r>
              <a:rPr lang="pt-BR" sz="2000" dirty="0" smtClean="0"/>
              <a:t>operacionais”.</a:t>
            </a:r>
            <a:endParaRPr lang="pt-BR" sz="2800" dirty="0">
              <a:solidFill>
                <a:srgbClr val="002060"/>
              </a:solidFill>
            </a:endParaRPr>
          </a:p>
        </p:txBody>
      </p:sp>
    </p:spTree>
    <p:extLst>
      <p:ext uri="{BB962C8B-B14F-4D97-AF65-F5344CB8AC3E}">
        <p14:creationId xmlns:p14="http://schemas.microsoft.com/office/powerpoint/2010/main" val="2383875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4400" dirty="0"/>
              <a:t>6</a:t>
            </a:r>
            <a:r>
              <a:rPr lang="pt-BR" sz="3200" dirty="0" smtClean="0"/>
              <a:t>. E como é definida, hoje, a titularidade?</a:t>
            </a:r>
            <a:r>
              <a:rPr lang="pt-BR" sz="4400" dirty="0" smtClean="0"/>
              <a:t/>
            </a:r>
            <a:br>
              <a:rPr lang="pt-BR" sz="4400" dirty="0" smtClean="0"/>
            </a:br>
            <a:r>
              <a:rPr lang="pt-BR" sz="2000" dirty="0"/>
              <a:t/>
            </a:r>
            <a:br>
              <a:rPr lang="pt-BR" sz="2000" dirty="0"/>
            </a:br>
            <a:r>
              <a:rPr lang="pt-BR" sz="2000" dirty="0" smtClean="0"/>
              <a:t>Daí a  gente aplica o art. 8º da Lei Federal nº 11.445, de 2007, com a redação alterada pela Lei Federal nº 14.026, de 2020:</a:t>
            </a:r>
            <a:br>
              <a:rPr lang="pt-BR" sz="2000" dirty="0" smtClean="0"/>
            </a:br>
            <a:r>
              <a:rPr lang="pt-BR" sz="2000" dirty="0"/>
              <a:t/>
            </a:r>
            <a:br>
              <a:rPr lang="pt-BR" sz="2000" dirty="0"/>
            </a:br>
            <a:r>
              <a:rPr lang="pt-BR" sz="2000" dirty="0"/>
              <a:t>Art. 8º Exercem a titularidade dos serviços públicos de saneamento básico:          (Redação pela Lei nº 14.026, de 2020)</a:t>
            </a:r>
            <a:br>
              <a:rPr lang="pt-BR" sz="2000" dirty="0"/>
            </a:br>
            <a:r>
              <a:rPr lang="pt-BR" sz="2000" dirty="0"/>
              <a:t/>
            </a:r>
            <a:br>
              <a:rPr lang="pt-BR" sz="2000" dirty="0"/>
            </a:br>
            <a:r>
              <a:rPr lang="pt-BR" sz="2000" dirty="0"/>
              <a:t>I - </a:t>
            </a:r>
            <a:r>
              <a:rPr lang="pt-BR" sz="2000" dirty="0">
                <a:solidFill>
                  <a:srgbClr val="FFFF00"/>
                </a:solidFill>
              </a:rPr>
              <a:t>os Municípios e o Distrito Federal, no caso de interesse </a:t>
            </a:r>
            <a:r>
              <a:rPr lang="pt-BR" sz="2000" dirty="0" smtClean="0">
                <a:solidFill>
                  <a:srgbClr val="FFFF00"/>
                </a:solidFill>
              </a:rPr>
              <a:t>local;</a:t>
            </a:r>
            <a:endParaRPr lang="pt-BR" sz="2800" dirty="0">
              <a:solidFill>
                <a:srgbClr val="FFFF00"/>
              </a:solidFill>
            </a:endParaRPr>
          </a:p>
        </p:txBody>
      </p:sp>
    </p:spTree>
    <p:extLst>
      <p:ext uri="{BB962C8B-B14F-4D97-AF65-F5344CB8AC3E}">
        <p14:creationId xmlns:p14="http://schemas.microsoft.com/office/powerpoint/2010/main" val="1430696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4400" dirty="0" smtClean="0"/>
              <a:t>7</a:t>
            </a:r>
            <a:r>
              <a:rPr lang="pt-BR" sz="3200" dirty="0" smtClean="0"/>
              <a:t>. E como é definida, hoje, a titularidade?</a:t>
            </a:r>
            <a:r>
              <a:rPr lang="pt-BR" sz="4400" dirty="0" smtClean="0"/>
              <a:t/>
            </a:r>
            <a:br>
              <a:rPr lang="pt-BR" sz="4400" dirty="0" smtClean="0"/>
            </a:br>
            <a:r>
              <a:rPr lang="pt-BR" sz="2000" dirty="0"/>
              <a:t/>
            </a:r>
            <a:br>
              <a:rPr lang="pt-BR" sz="2000" dirty="0"/>
            </a:br>
            <a:r>
              <a:rPr lang="pt-BR" sz="2000" dirty="0"/>
              <a:t>II - </a:t>
            </a:r>
            <a:r>
              <a:rPr lang="pt-BR" sz="2000" dirty="0">
                <a:solidFill>
                  <a:srgbClr val="FFFF00"/>
                </a:solidFill>
              </a:rPr>
              <a:t>o Estado, em conjunto com os Municípios </a:t>
            </a:r>
            <a:r>
              <a:rPr lang="pt-BR" sz="2000" dirty="0"/>
              <a:t>que compartilham efetivamente instalações operacionais integrantes de regiões metropolitanas, aglomerações urbanas e microrregiões, instituídas por lei complementar estadual, no caso de interesse </a:t>
            </a:r>
            <a:r>
              <a:rPr lang="pt-BR" sz="2000" dirty="0" smtClean="0"/>
              <a:t>comum.</a:t>
            </a:r>
            <a:br>
              <a:rPr lang="pt-BR" sz="2000" dirty="0" smtClean="0"/>
            </a:br>
            <a:r>
              <a:rPr lang="pt-BR" sz="2000" dirty="0" smtClean="0"/>
              <a:t>§1º </a:t>
            </a:r>
            <a:r>
              <a:rPr lang="pt-BR" sz="2000" dirty="0"/>
              <a:t>O exercício da titularidade dos serviços de saneamento poderá ser realizado também por gestão associada, </a:t>
            </a:r>
            <a:r>
              <a:rPr lang="pt-BR" sz="2000" dirty="0">
                <a:solidFill>
                  <a:srgbClr val="FFFF00"/>
                </a:solidFill>
              </a:rPr>
              <a:t>mediante consórcio público ou convênio de </a:t>
            </a:r>
            <a:r>
              <a:rPr lang="pt-BR" sz="2000" dirty="0" smtClean="0">
                <a:solidFill>
                  <a:srgbClr val="FFFF00"/>
                </a:solidFill>
              </a:rPr>
              <a:t>cooperação</a:t>
            </a:r>
            <a:r>
              <a:rPr lang="pt-BR" sz="2000" dirty="0" smtClean="0"/>
              <a:t> (...)</a:t>
            </a:r>
            <a:endParaRPr lang="pt-BR" sz="2800" dirty="0">
              <a:solidFill>
                <a:srgbClr val="FFFF00"/>
              </a:solidFill>
            </a:endParaRPr>
          </a:p>
        </p:txBody>
      </p:sp>
    </p:spTree>
    <p:extLst>
      <p:ext uri="{BB962C8B-B14F-4D97-AF65-F5344CB8AC3E}">
        <p14:creationId xmlns:p14="http://schemas.microsoft.com/office/powerpoint/2010/main" val="1845667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4400" dirty="0"/>
              <a:t>8</a:t>
            </a:r>
            <a:r>
              <a:rPr lang="pt-BR" sz="3200" dirty="0" smtClean="0"/>
              <a:t>. E a definição da titularidade é importante. E por quê?</a:t>
            </a:r>
            <a:br>
              <a:rPr lang="pt-BR" sz="3200" dirty="0" smtClean="0"/>
            </a:br>
            <a:r>
              <a:rPr lang="pt-BR" sz="2000" dirty="0"/>
              <a:t/>
            </a:r>
            <a:br>
              <a:rPr lang="pt-BR" sz="2000" dirty="0"/>
            </a:br>
            <a:r>
              <a:rPr lang="pt-BR" sz="2000" dirty="0" smtClean="0"/>
              <a:t>Pelo art. 9º, caput, II da Lei Federal nº 11.445, de 2007, alterada pela Lei Federal nº 14.026, de 2020</a:t>
            </a:r>
            <a:r>
              <a:rPr lang="pt-BR" sz="2000" dirty="0"/>
              <a:t>, compete ao titular “</a:t>
            </a:r>
            <a:r>
              <a:rPr lang="pt-BR" sz="2000" dirty="0">
                <a:solidFill>
                  <a:srgbClr val="FFFF00"/>
                </a:solidFill>
              </a:rPr>
              <a:t>prestar diretamente os serviços, ou conceder a prestação deles, e definir, em ambos os casos, a entidade responsável pela </a:t>
            </a:r>
            <a:r>
              <a:rPr lang="pt-BR" sz="2000" dirty="0" smtClean="0">
                <a:solidFill>
                  <a:srgbClr val="FFFF00"/>
                </a:solidFill>
              </a:rPr>
              <a:t>regulação </a:t>
            </a:r>
            <a:r>
              <a:rPr lang="pt-BR" sz="2000" dirty="0">
                <a:solidFill>
                  <a:srgbClr val="FFFF00"/>
                </a:solidFill>
              </a:rPr>
              <a:t>e fiscalização da prestação dos serviços públicos de saneamento </a:t>
            </a:r>
            <a:r>
              <a:rPr lang="pt-BR" sz="2000" dirty="0" smtClean="0">
                <a:solidFill>
                  <a:srgbClr val="FFFF00"/>
                </a:solidFill>
              </a:rPr>
              <a:t>básico</a:t>
            </a:r>
            <a:r>
              <a:rPr lang="pt-BR" sz="2000" dirty="0" smtClean="0"/>
              <a:t>” (...). </a:t>
            </a:r>
            <a:endParaRPr lang="pt-BR" sz="2800" dirty="0">
              <a:solidFill>
                <a:srgbClr val="FFFF00"/>
              </a:solidFill>
            </a:endParaRPr>
          </a:p>
        </p:txBody>
      </p:sp>
    </p:spTree>
    <p:extLst>
      <p:ext uri="{BB962C8B-B14F-4D97-AF65-F5344CB8AC3E}">
        <p14:creationId xmlns:p14="http://schemas.microsoft.com/office/powerpoint/2010/main" val="6651563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4400" dirty="0" smtClean="0"/>
              <a:t>9</a:t>
            </a:r>
            <a:r>
              <a:rPr lang="pt-BR" sz="3200" dirty="0" smtClean="0"/>
              <a:t>. E tem ainda a tão falada “prestação  regionalizada”, que está no art. 3º, VI, “a”, “b” e “c”. O que é?</a:t>
            </a:r>
            <a:br>
              <a:rPr lang="pt-BR" sz="3200" dirty="0" smtClean="0"/>
            </a:br>
            <a:r>
              <a:rPr lang="pt-BR" sz="2000" dirty="0"/>
              <a:t/>
            </a:r>
            <a:br>
              <a:rPr lang="pt-BR" sz="2000" dirty="0"/>
            </a:br>
            <a:r>
              <a:rPr lang="pt-BR" sz="2000" dirty="0"/>
              <a:t>É a modalidade de prestação </a:t>
            </a:r>
            <a:r>
              <a:rPr lang="pt-BR" sz="2000" dirty="0">
                <a:solidFill>
                  <a:srgbClr val="FFFF00"/>
                </a:solidFill>
              </a:rPr>
              <a:t>integrada</a:t>
            </a:r>
            <a:r>
              <a:rPr lang="pt-BR" sz="2000" dirty="0"/>
              <a:t> de um ou mais componentes dos serviços públicos de saneamento básico em determinada região cujo território abranja mais de um </a:t>
            </a:r>
            <a:r>
              <a:rPr lang="pt-BR" sz="2000" dirty="0" smtClean="0"/>
              <a:t>Município</a:t>
            </a:r>
            <a:r>
              <a:rPr lang="pt-BR" sz="2000" dirty="0"/>
              <a:t>, podendo ser a </a:t>
            </a:r>
            <a:r>
              <a:rPr lang="pt-BR" sz="2000" dirty="0">
                <a:solidFill>
                  <a:srgbClr val="FFFF00"/>
                </a:solidFill>
              </a:rPr>
              <a:t>região metropolitana, aglomeração urbana ou </a:t>
            </a:r>
            <a:r>
              <a:rPr lang="pt-BR" sz="2000" dirty="0" smtClean="0">
                <a:solidFill>
                  <a:srgbClr val="FFFF00"/>
                </a:solidFill>
              </a:rPr>
              <a:t>microrregião</a:t>
            </a:r>
            <a:r>
              <a:rPr lang="pt-BR" sz="2000" dirty="0" smtClean="0"/>
              <a:t>, instituída </a:t>
            </a:r>
            <a:r>
              <a:rPr lang="pt-BR" sz="2000" dirty="0"/>
              <a:t>pelos Estados mediante lei complementar, a </a:t>
            </a:r>
            <a:r>
              <a:rPr lang="pt-BR" sz="2000" dirty="0" smtClean="0">
                <a:solidFill>
                  <a:srgbClr val="FFFF00"/>
                </a:solidFill>
              </a:rPr>
              <a:t>unidade </a:t>
            </a:r>
            <a:r>
              <a:rPr lang="pt-BR" sz="2000" dirty="0">
                <a:solidFill>
                  <a:srgbClr val="FFFF00"/>
                </a:solidFill>
              </a:rPr>
              <a:t>regional de saneamento </a:t>
            </a:r>
            <a:r>
              <a:rPr lang="pt-BR" sz="2000" dirty="0" smtClean="0">
                <a:solidFill>
                  <a:srgbClr val="FFFF00"/>
                </a:solidFill>
              </a:rPr>
              <a:t>básico,</a:t>
            </a:r>
            <a:r>
              <a:rPr lang="pt-BR" sz="2000" dirty="0" smtClean="0"/>
              <a:t> instituída </a:t>
            </a:r>
            <a:r>
              <a:rPr lang="pt-BR" sz="2000" dirty="0"/>
              <a:t>pelos Estados mediante lei ordinária, e o </a:t>
            </a:r>
            <a:r>
              <a:rPr lang="pt-BR" sz="2000" dirty="0">
                <a:solidFill>
                  <a:srgbClr val="FFFF00"/>
                </a:solidFill>
              </a:rPr>
              <a:t>bloco de </a:t>
            </a:r>
            <a:r>
              <a:rPr lang="pt-BR" sz="2000" dirty="0" smtClean="0">
                <a:solidFill>
                  <a:srgbClr val="FFFF00"/>
                </a:solidFill>
              </a:rPr>
              <a:t>referência</a:t>
            </a:r>
            <a:r>
              <a:rPr lang="pt-BR" sz="2000" dirty="0" smtClean="0"/>
              <a:t>, </a:t>
            </a:r>
            <a:r>
              <a:rPr lang="pt-BR" sz="2000" dirty="0"/>
              <a:t>agrupamento de Municípios não necessariamente limítrofes, estabelecido pela </a:t>
            </a:r>
            <a:r>
              <a:rPr lang="pt-BR" sz="2000" dirty="0" smtClean="0"/>
              <a:t>União.</a:t>
            </a:r>
            <a:endParaRPr lang="pt-BR" sz="2800" dirty="0">
              <a:solidFill>
                <a:srgbClr val="FFFF00"/>
              </a:solidFill>
            </a:endParaRPr>
          </a:p>
        </p:txBody>
      </p:sp>
    </p:spTree>
    <p:extLst>
      <p:ext uri="{BB962C8B-B14F-4D97-AF65-F5344CB8AC3E}">
        <p14:creationId xmlns:p14="http://schemas.microsoft.com/office/powerpoint/2010/main" val="717342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2800" dirty="0" smtClean="0"/>
              <a:t>10. E aí temos a “pegadinha” para os municípios desavisados que tem a companhia estadual e, principalmente, para os que tem </a:t>
            </a:r>
            <a:r>
              <a:rPr lang="pt-BR" sz="2800" dirty="0" err="1" smtClean="0"/>
              <a:t>SAAEs</a:t>
            </a:r>
            <a:r>
              <a:rPr lang="pt-BR" sz="2800" dirty="0"/>
              <a:t>!</a:t>
            </a:r>
            <a:r>
              <a:rPr lang="pt-BR" sz="3200" dirty="0" smtClean="0"/>
              <a:t/>
            </a:r>
            <a:br>
              <a:rPr lang="pt-BR" sz="3200" dirty="0" smtClean="0"/>
            </a:br>
            <a:r>
              <a:rPr lang="pt-BR" sz="3200" dirty="0" smtClean="0"/>
              <a:t/>
            </a:r>
            <a:br>
              <a:rPr lang="pt-BR" sz="3200" dirty="0" smtClean="0"/>
            </a:br>
            <a:r>
              <a:rPr lang="pt-BR" sz="2000" dirty="0" smtClean="0"/>
              <a:t>Se o município não estiver em região metropolitana, aglomeração urbana ou microrregião e não compartilhar instalações, o serviço será de </a:t>
            </a:r>
            <a:r>
              <a:rPr lang="pt-BR" sz="2000" dirty="0" smtClean="0">
                <a:solidFill>
                  <a:srgbClr val="FFFF00"/>
                </a:solidFill>
              </a:rPr>
              <a:t>interesse local</a:t>
            </a:r>
            <a:r>
              <a:rPr lang="pt-BR" sz="2000" dirty="0" smtClean="0"/>
              <a:t>, de modo que se o Estado ou a União impuserem a entrada dele numa unidade regional de saneamento básico ou bloco de referência, ele não será obrigado a entrar, pois o art. 8º-A </a:t>
            </a:r>
            <a:r>
              <a:rPr lang="pt-BR" sz="2000" dirty="0"/>
              <a:t>é claro ao dizer que </a:t>
            </a:r>
            <a:r>
              <a:rPr lang="pt-BR" sz="2000" dirty="0" smtClean="0"/>
              <a:t>“é facultativa </a:t>
            </a:r>
            <a:r>
              <a:rPr lang="pt-BR" sz="2000" dirty="0"/>
              <a:t>a adesão dos titulares dos serviços públicos de saneamento de interesse local às estruturas das formas de prestação </a:t>
            </a:r>
            <a:r>
              <a:rPr lang="pt-BR" sz="2000" dirty="0" smtClean="0"/>
              <a:t>regionalizada”.  </a:t>
            </a:r>
            <a:r>
              <a:rPr lang="pt-BR" sz="2000" dirty="0"/>
              <a:t/>
            </a:r>
            <a:br>
              <a:rPr lang="pt-BR" sz="2000" dirty="0"/>
            </a:br>
            <a:endParaRPr lang="pt-BR" sz="2800" dirty="0">
              <a:solidFill>
                <a:srgbClr val="FFFF00"/>
              </a:solidFill>
            </a:endParaRPr>
          </a:p>
        </p:txBody>
      </p:sp>
    </p:spTree>
    <p:extLst>
      <p:ext uri="{BB962C8B-B14F-4D97-AF65-F5344CB8AC3E}">
        <p14:creationId xmlns:p14="http://schemas.microsoft.com/office/powerpoint/2010/main" val="3697459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2800" dirty="0" smtClean="0"/>
              <a:t>11. E a nova AGÊNCIA NACIONAL DE ÁGUAS E SANEAMENTO BÁSICO?</a:t>
            </a:r>
            <a:r>
              <a:rPr lang="pt-BR" sz="3200" dirty="0" smtClean="0"/>
              <a:t/>
            </a:r>
            <a:br>
              <a:rPr lang="pt-BR" sz="3200" dirty="0" smtClean="0"/>
            </a:br>
            <a:r>
              <a:rPr lang="pt-BR" sz="3200" dirty="0"/>
              <a:t/>
            </a:r>
            <a:br>
              <a:rPr lang="pt-BR" sz="3200" dirty="0"/>
            </a:br>
            <a:r>
              <a:rPr lang="pt-BR" sz="2000" dirty="0"/>
              <a:t> </a:t>
            </a:r>
            <a:r>
              <a:rPr lang="pt-BR" sz="2000" dirty="0" smtClean="0"/>
              <a:t>Pelo </a:t>
            </a:r>
            <a:r>
              <a:rPr lang="pt-BR" sz="2000" dirty="0"/>
              <a:t>art. 4º-A, §1º, II da Lei Federal nº 9.984, de 2000, alterada pela Lei Federal nº 14.026, de 2020, a ANA fará normas de referência sobre “regulação tarifária dos serviços públicos de saneamento básico, com vistas a promover a prestação adequada, o uso racional de recursos naturais, o equilíbrio econômico-financeiro e a universalização do acesso ao saneamento básico</a:t>
            </a:r>
            <a:r>
              <a:rPr lang="pt-BR" sz="2000" dirty="0" smtClean="0"/>
              <a:t>”, dentre outras normas de referência, tais como estão nos incisos do art. 23 da Lei Federal nº 11.445, de 2007, alterada pela Lei Federal nº 14.026, de 2020.</a:t>
            </a:r>
            <a:r>
              <a:rPr lang="pt-BR" sz="2000" dirty="0"/>
              <a:t/>
            </a:r>
            <a:br>
              <a:rPr lang="pt-BR" sz="2000" dirty="0"/>
            </a:br>
            <a:endParaRPr lang="pt-BR" sz="2800" dirty="0">
              <a:solidFill>
                <a:srgbClr val="FFFF00"/>
              </a:solidFill>
            </a:endParaRPr>
          </a:p>
        </p:txBody>
      </p:sp>
    </p:spTree>
    <p:extLst>
      <p:ext uri="{BB962C8B-B14F-4D97-AF65-F5344CB8AC3E}">
        <p14:creationId xmlns:p14="http://schemas.microsoft.com/office/powerpoint/2010/main" val="1386305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2800" dirty="0" smtClean="0"/>
              <a:t>12. A cobrança pelos serviços. Como ficou?</a:t>
            </a:r>
            <a:r>
              <a:rPr lang="pt-BR" sz="3200" dirty="0" smtClean="0"/>
              <a:t/>
            </a:r>
            <a:br>
              <a:rPr lang="pt-BR" sz="3200" dirty="0" smtClean="0"/>
            </a:br>
            <a:r>
              <a:rPr lang="pt-BR" sz="3200" dirty="0"/>
              <a:t/>
            </a:r>
            <a:br>
              <a:rPr lang="pt-BR" sz="3200" dirty="0"/>
            </a:br>
            <a:r>
              <a:rPr lang="pt-BR" sz="2000" dirty="0"/>
              <a:t> </a:t>
            </a:r>
            <a:r>
              <a:rPr lang="pt-BR" sz="2000" dirty="0" smtClean="0"/>
              <a:t>A controvérsia está na nova redação do art. 29, caput, I da Lei Federal nº 11.445, de 2007, com a redação alterada pela Lei Federal nº 14.026, de 2020:</a:t>
            </a:r>
            <a:br>
              <a:rPr lang="pt-BR" sz="2000" dirty="0" smtClean="0"/>
            </a:br>
            <a:r>
              <a:rPr lang="pt-BR" sz="2000" dirty="0"/>
              <a:t/>
            </a:r>
            <a:br>
              <a:rPr lang="pt-BR" sz="2000" dirty="0"/>
            </a:br>
            <a:r>
              <a:rPr lang="pt-BR" sz="2000" dirty="0"/>
              <a:t>Art. 29. Os serviços públicos de saneamento básico </a:t>
            </a:r>
            <a:r>
              <a:rPr lang="pt-BR" sz="2000" dirty="0">
                <a:solidFill>
                  <a:srgbClr val="FFFF00"/>
                </a:solidFill>
              </a:rPr>
              <a:t>terão a sustentabilidade econômico-financeira assegurada</a:t>
            </a:r>
            <a:r>
              <a:rPr lang="pt-BR" sz="2000" dirty="0"/>
              <a:t> por meio de remuneração pela cobrança dos serviços, e, quando necessário, por outras formas adicionais, como subsídios ou subvenções, vedada a cobrança em duplicidade de custos administrativos ou gerenciais a serem pagos pelo usuário, nos seguintes </a:t>
            </a:r>
            <a:r>
              <a:rPr lang="pt-BR" sz="2000" dirty="0" smtClean="0"/>
              <a:t>serviços:</a:t>
            </a:r>
            <a:r>
              <a:rPr lang="pt-BR" sz="2000" dirty="0"/>
              <a:t/>
            </a:r>
            <a:br>
              <a:rPr lang="pt-BR" sz="2000" dirty="0"/>
            </a:br>
            <a:endParaRPr lang="pt-BR" sz="2800" dirty="0">
              <a:solidFill>
                <a:srgbClr val="FFFF00"/>
              </a:solidFill>
            </a:endParaRPr>
          </a:p>
        </p:txBody>
      </p:sp>
    </p:spTree>
    <p:extLst>
      <p:ext uri="{BB962C8B-B14F-4D97-AF65-F5344CB8AC3E}">
        <p14:creationId xmlns:p14="http://schemas.microsoft.com/office/powerpoint/2010/main" val="4214156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1841863"/>
            <a:ext cx="10572000" cy="2578335"/>
          </a:xfrm>
        </p:spPr>
        <p:txBody>
          <a:bodyPr/>
          <a:lstStyle/>
          <a:p>
            <a:r>
              <a:rPr lang="pt-BR" sz="4400" dirty="0" smtClean="0"/>
              <a:t/>
            </a:r>
            <a:br>
              <a:rPr lang="pt-BR" sz="4400" dirty="0" smtClean="0"/>
            </a:br>
            <a:r>
              <a:rPr lang="pt-BR" sz="4400" dirty="0"/>
              <a:t/>
            </a:r>
            <a:br>
              <a:rPr lang="pt-BR" sz="4400" dirty="0"/>
            </a:br>
            <a:r>
              <a:rPr lang="pt-BR" sz="2800" dirty="0" smtClean="0"/>
              <a:t>13. A cobrança pelos serviços. Como ficou?</a:t>
            </a:r>
            <a:r>
              <a:rPr lang="pt-BR" sz="3200" dirty="0" smtClean="0"/>
              <a:t/>
            </a:r>
            <a:br>
              <a:rPr lang="pt-BR" sz="3200" dirty="0" smtClean="0"/>
            </a:br>
            <a:r>
              <a:rPr lang="pt-BR" sz="3200" dirty="0"/>
              <a:t/>
            </a:r>
            <a:br>
              <a:rPr lang="pt-BR" sz="3200" dirty="0"/>
            </a:br>
            <a:r>
              <a:rPr lang="pt-BR" sz="2000" dirty="0"/>
              <a:t> I - de abastecimento de água e esgotamento sanitário, na forma de </a:t>
            </a:r>
            <a:r>
              <a:rPr lang="pt-BR" sz="2000" dirty="0">
                <a:solidFill>
                  <a:srgbClr val="FFFF00"/>
                </a:solidFill>
              </a:rPr>
              <a:t>taxas, tarifas e outros preços públicos</a:t>
            </a:r>
            <a:r>
              <a:rPr lang="pt-BR" sz="2000" dirty="0"/>
              <a:t>, que poderão ser estabelecidos para cada um dos serviços ou para ambos, conjuntamente; </a:t>
            </a:r>
            <a:r>
              <a:rPr lang="pt-BR" sz="2000" dirty="0" smtClean="0"/>
              <a:t/>
            </a:r>
            <a:br>
              <a:rPr lang="pt-BR" sz="2000" dirty="0" smtClean="0"/>
            </a:br>
            <a:r>
              <a:rPr lang="pt-BR" sz="2000" dirty="0" smtClean="0">
                <a:solidFill>
                  <a:srgbClr val="002060"/>
                </a:solidFill>
              </a:rPr>
              <a:t/>
            </a:r>
            <a:br>
              <a:rPr lang="pt-BR" sz="2000" dirty="0" smtClean="0">
                <a:solidFill>
                  <a:srgbClr val="002060"/>
                </a:solidFill>
              </a:rPr>
            </a:br>
            <a:r>
              <a:rPr lang="pt-BR" sz="2000" dirty="0" smtClean="0">
                <a:solidFill>
                  <a:srgbClr val="002060"/>
                </a:solidFill>
              </a:rPr>
              <a:t>QUE CONFUSÃO! E AGORA?</a:t>
            </a:r>
            <a:r>
              <a:rPr lang="pt-BR" sz="2000" dirty="0"/>
              <a:t/>
            </a:r>
            <a:br>
              <a:rPr lang="pt-BR" sz="2000" dirty="0"/>
            </a:br>
            <a:endParaRPr lang="pt-BR" sz="2800" dirty="0">
              <a:solidFill>
                <a:srgbClr val="FFFF00"/>
              </a:solidFill>
            </a:endParaRPr>
          </a:p>
        </p:txBody>
      </p:sp>
    </p:spTree>
    <p:extLst>
      <p:ext uri="{BB962C8B-B14F-4D97-AF65-F5344CB8AC3E}">
        <p14:creationId xmlns:p14="http://schemas.microsoft.com/office/powerpoint/2010/main" val="200584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2521131"/>
          </a:xfrm>
        </p:spPr>
        <p:txBody>
          <a:bodyPr/>
          <a:lstStyle/>
          <a:p>
            <a:r>
              <a:rPr lang="pt-BR" sz="2800" dirty="0" smtClean="0"/>
              <a:t/>
            </a:r>
            <a:br>
              <a:rPr lang="pt-BR" sz="2800" dirty="0" smtClean="0"/>
            </a:br>
            <a:r>
              <a:rPr lang="pt-BR" sz="2800" dirty="0" smtClean="0"/>
              <a:t>14. Para resolver a questão, é preciso recorrer aos </a:t>
            </a:r>
            <a:r>
              <a:rPr lang="pt-BR" sz="2800" dirty="0"/>
              <a:t>conceitos: </a:t>
            </a:r>
            <a:r>
              <a:rPr lang="pt-BR" sz="1600" dirty="0"/>
              <a:t>In: &lt;https://www.direitonet.com.br/artigos/exibir/8131/Elucidando-Taxas-e-Precos-Publicos&gt;</a:t>
            </a:r>
            <a:r>
              <a:rPr lang="pt-BR" sz="2800" dirty="0"/>
              <a:t/>
            </a:r>
            <a:br>
              <a:rPr lang="pt-BR" sz="2800" dirty="0"/>
            </a:br>
            <a:r>
              <a:rPr lang="pt-BR" sz="3200" dirty="0" smtClean="0"/>
              <a:t/>
            </a:r>
            <a:br>
              <a:rPr lang="pt-BR" sz="3200" dirty="0" smtClean="0"/>
            </a:br>
            <a:r>
              <a:rPr lang="pt-BR" sz="3200" dirty="0" smtClean="0"/>
              <a:t/>
            </a:r>
            <a:br>
              <a:rPr lang="pt-BR" sz="3200" dirty="0" smtClean="0"/>
            </a:br>
            <a:endParaRPr lang="pt-BR" sz="2800" dirty="0">
              <a:solidFill>
                <a:srgbClr val="FFFF00"/>
              </a:solidFill>
            </a:endParaRPr>
          </a:p>
        </p:txBody>
      </p:sp>
      <p:pic>
        <p:nvPicPr>
          <p:cNvPr id="3" name="Imagem 2"/>
          <p:cNvPicPr>
            <a:picLocks noChangeAspect="1"/>
          </p:cNvPicPr>
          <p:nvPr/>
        </p:nvPicPr>
        <p:blipFill rotWithShape="1">
          <a:blip r:embed="rId2"/>
          <a:srcRect t="17939" r="30851" b="15010"/>
          <a:stretch/>
        </p:blipFill>
        <p:spPr>
          <a:xfrm>
            <a:off x="1262857" y="1397725"/>
            <a:ext cx="9289032" cy="4663440"/>
          </a:xfrm>
          <a:prstGeom prst="rect">
            <a:avLst/>
          </a:prstGeom>
        </p:spPr>
      </p:pic>
    </p:spTree>
    <p:extLst>
      <p:ext uri="{BB962C8B-B14F-4D97-AF65-F5344CB8AC3E}">
        <p14:creationId xmlns:p14="http://schemas.microsoft.com/office/powerpoint/2010/main" val="383568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5734595"/>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15. A lógica é a seguinte:</a:t>
            </a:r>
            <a:br>
              <a:rPr lang="pt-BR" sz="3600" dirty="0" smtClean="0"/>
            </a:br>
            <a:r>
              <a:rPr lang="pt-BR" sz="2800" dirty="0"/>
              <a:t/>
            </a:r>
            <a:br>
              <a:rPr lang="pt-BR" sz="2800" dirty="0"/>
            </a:br>
            <a:r>
              <a:rPr lang="pt-BR" sz="2800" dirty="0"/>
              <a:t>TARIFA: utilização efetiva</a:t>
            </a:r>
            <a:br>
              <a:rPr lang="pt-BR" sz="2800" dirty="0"/>
            </a:br>
            <a:r>
              <a:rPr lang="pt-BR" sz="2800" dirty="0"/>
              <a:t/>
            </a:r>
            <a:br>
              <a:rPr lang="pt-BR" sz="2800" dirty="0"/>
            </a:br>
            <a:r>
              <a:rPr lang="pt-BR" sz="2800" dirty="0"/>
              <a:t>TAXA: utilização efetiva ou potencial (serviços colocados à disposição)</a:t>
            </a:r>
            <a:br>
              <a:rPr lang="pt-BR" sz="2800" dirty="0"/>
            </a:br>
            <a:r>
              <a:rPr lang="pt-BR" sz="2800" dirty="0"/>
              <a:t/>
            </a:r>
            <a:br>
              <a:rPr lang="pt-BR" sz="2800" dirty="0"/>
            </a:br>
            <a:r>
              <a:rPr lang="pt-BR" sz="2800" dirty="0"/>
              <a:t>O que parece em relação aos serviços de água e esgoto? </a:t>
            </a:r>
            <a:r>
              <a:rPr lang="pt-BR" sz="2800" dirty="0">
                <a:solidFill>
                  <a:srgbClr val="002060"/>
                </a:solidFill>
              </a:rPr>
              <a:t>Cobra-se quando existe simplesmente a rede ou quando o usuário se liga à rede?</a:t>
            </a:r>
            <a:r>
              <a:rPr lang="pt-BR" sz="2800" dirty="0"/>
              <a:t/>
            </a:r>
            <a:br>
              <a:rPr lang="pt-BR" sz="2800" dirty="0"/>
            </a:br>
            <a:r>
              <a:rPr lang="pt-BR" sz="3200" dirty="0" smtClean="0"/>
              <a:t/>
            </a:r>
            <a:br>
              <a:rPr lang="pt-BR" sz="32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9373379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5734595"/>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16. E como fica pra nós no CISABES?</a:t>
            </a:r>
            <a:br>
              <a:rPr lang="pt-BR" sz="3600" dirty="0" smtClean="0"/>
            </a:br>
            <a:r>
              <a:rPr lang="pt-BR" sz="2000" dirty="0" smtClean="0"/>
              <a:t>No </a:t>
            </a:r>
            <a:r>
              <a:rPr lang="pt-BR" sz="2000" dirty="0"/>
              <a:t>caso do </a:t>
            </a:r>
            <a:r>
              <a:rPr lang="pt-BR" sz="2000" dirty="0" smtClean="0"/>
              <a:t>CISABES, a </a:t>
            </a:r>
            <a:r>
              <a:rPr lang="pt-BR" sz="2000" dirty="0"/>
              <a:t>atividade regulatória devidamente chancelada por lei de seus consorciados/regulados, ao </a:t>
            </a:r>
            <a:r>
              <a:rPr lang="pt-BR" sz="2000" dirty="0" smtClean="0"/>
              <a:t>ratificar </a:t>
            </a:r>
            <a:r>
              <a:rPr lang="pt-BR" sz="2000" dirty="0"/>
              <a:t>o protocolo de intenções ou o contrato de consórcio público, contempla </a:t>
            </a:r>
            <a:r>
              <a:rPr lang="pt-BR" sz="2000" dirty="0" smtClean="0"/>
              <a:t>as proposta de revisão e reajuste de tarifas (Cláusula Quadragésima Primeira).</a:t>
            </a:r>
            <a:r>
              <a:rPr lang="pt-BR" sz="2000" dirty="0"/>
              <a:t/>
            </a:r>
            <a:br>
              <a:rPr lang="pt-BR" sz="2000" dirty="0"/>
            </a:br>
            <a:r>
              <a:rPr lang="pt-BR" sz="2000" dirty="0"/>
              <a:t>Ao </a:t>
            </a:r>
            <a:r>
              <a:rPr lang="pt-BR" sz="2000" dirty="0" smtClean="0"/>
              <a:t>falar em tarifas, o </a:t>
            </a:r>
            <a:r>
              <a:rPr lang="pt-BR" sz="2000" dirty="0"/>
              <a:t>Município, por meio do Legislativo, operou concretamente a “</a:t>
            </a:r>
            <a:r>
              <a:rPr lang="pt-BR" sz="2000" dirty="0" err="1"/>
              <a:t>delegificação</a:t>
            </a:r>
            <a:r>
              <a:rPr lang="pt-BR" sz="2000" dirty="0"/>
              <a:t>” (transferência de política legislativa para outra sede normativa para tratar de determinado assunto – no caso, a fixação, reajuste e revisão de tarifas). Isso vai de encontro às competências regulatórias na Lei Federal nº 11.445.</a:t>
            </a:r>
            <a:r>
              <a:rPr lang="pt-BR" sz="2800" dirty="0"/>
              <a:t/>
            </a:r>
            <a:br>
              <a:rPr lang="pt-BR" sz="2800" dirty="0"/>
            </a:br>
            <a:r>
              <a:rPr lang="pt-BR" sz="2800" dirty="0"/>
              <a:t/>
            </a:r>
            <a:br>
              <a:rPr lang="pt-BR" sz="2800" dirty="0"/>
            </a:br>
            <a:r>
              <a:rPr lang="pt-BR" sz="3200" dirty="0" smtClean="0"/>
              <a:t/>
            </a:r>
            <a:br>
              <a:rPr lang="pt-BR" sz="32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3878342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5734595"/>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17. E como fica pra nós no CISABES?</a:t>
            </a:r>
            <a:br>
              <a:rPr lang="pt-BR" sz="3600" dirty="0" smtClean="0"/>
            </a:br>
            <a:r>
              <a:rPr lang="pt-BR" sz="3600" dirty="0" smtClean="0"/>
              <a:t/>
            </a:r>
            <a:br>
              <a:rPr lang="pt-BR" sz="3600" dirty="0" smtClean="0"/>
            </a:br>
            <a:r>
              <a:rPr lang="pt-BR" sz="2000" dirty="0" smtClean="0"/>
              <a:t>.</a:t>
            </a:r>
            <a:r>
              <a:rPr lang="pt-BR" sz="2800" dirty="0"/>
              <a:t/>
            </a:r>
            <a:br>
              <a:rPr lang="pt-BR" sz="2800" dirty="0"/>
            </a:br>
            <a:r>
              <a:rPr lang="pt-BR" sz="2800" dirty="0"/>
              <a:t>Diante da </a:t>
            </a:r>
            <a:r>
              <a:rPr lang="pt-BR" sz="2800" dirty="0" err="1"/>
              <a:t>delegificação</a:t>
            </a:r>
            <a:r>
              <a:rPr lang="pt-BR" sz="2800" dirty="0"/>
              <a:t>, houve a fixação da cobrança dos serviços de água e esgoto, no âmbito do </a:t>
            </a:r>
            <a:r>
              <a:rPr lang="pt-BR" sz="2800" dirty="0" smtClean="0"/>
              <a:t>CISABES, </a:t>
            </a:r>
            <a:r>
              <a:rPr lang="pt-BR" sz="2800" dirty="0"/>
              <a:t>por meio de tarifas, conforme a Resolução nº </a:t>
            </a:r>
            <a:r>
              <a:rPr lang="pt-BR" sz="2800" dirty="0" smtClean="0"/>
              <a:t>45, </a:t>
            </a:r>
            <a:r>
              <a:rPr lang="pt-BR" sz="2800" dirty="0"/>
              <a:t>de </a:t>
            </a:r>
            <a:r>
              <a:rPr lang="pt-BR" sz="2800" dirty="0" smtClean="0"/>
              <a:t>28 de agosto de 2015.</a:t>
            </a:r>
            <a:r>
              <a:rPr lang="pt-BR" sz="2800" dirty="0"/>
              <a:t/>
            </a:r>
            <a:br>
              <a:rPr lang="pt-BR" sz="2800" dirty="0"/>
            </a:br>
            <a:r>
              <a:rPr lang="pt-BR" sz="2800" dirty="0"/>
              <a:t/>
            </a:r>
            <a:br>
              <a:rPr lang="pt-BR" sz="2800" dirty="0"/>
            </a:br>
            <a:r>
              <a:rPr lang="pt-BR" sz="2800" dirty="0"/>
              <a:t>Sendo assim, </a:t>
            </a:r>
            <a:r>
              <a:rPr lang="pt-BR" sz="2800" dirty="0">
                <a:solidFill>
                  <a:srgbClr val="FFFF00"/>
                </a:solidFill>
              </a:rPr>
              <a:t>temos tarifas de água e </a:t>
            </a:r>
            <a:r>
              <a:rPr lang="pt-BR" sz="2800" dirty="0" smtClean="0">
                <a:solidFill>
                  <a:srgbClr val="FFFF00"/>
                </a:solidFill>
              </a:rPr>
              <a:t>esgoto.</a:t>
            </a:r>
            <a:r>
              <a:rPr lang="pt-BR" sz="2800" dirty="0">
                <a:solidFill>
                  <a:srgbClr val="FFFF00"/>
                </a:solidFill>
              </a:rPr>
              <a:t/>
            </a:r>
            <a:br>
              <a:rPr lang="pt-BR" sz="2800" dirty="0">
                <a:solidFill>
                  <a:srgbClr val="FFFF00"/>
                </a:solidFill>
              </a:rPr>
            </a:br>
            <a:r>
              <a:rPr lang="pt-BR" sz="3200" dirty="0" smtClean="0"/>
              <a:t/>
            </a:r>
            <a:br>
              <a:rPr lang="pt-BR" sz="32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15170786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5381897"/>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18. E o Decreto Federal nº 10.588, de 24 de dezembro de 2020. Como nos atinge, se é que atinge?</a:t>
            </a:r>
            <a:br>
              <a:rPr lang="pt-BR" sz="3600" dirty="0" smtClean="0"/>
            </a:br>
            <a:r>
              <a:rPr lang="pt-BR" sz="3600" dirty="0"/>
              <a:t/>
            </a:r>
            <a:br>
              <a:rPr lang="pt-BR" sz="3600" dirty="0"/>
            </a:br>
            <a:r>
              <a:rPr lang="pt-BR" sz="2800" dirty="0" smtClean="0"/>
              <a:t>O </a:t>
            </a:r>
            <a:r>
              <a:rPr lang="pt-BR" sz="2800" dirty="0"/>
              <a:t>art. 13 </a:t>
            </a:r>
            <a:r>
              <a:rPr lang="pt-BR" sz="2800" dirty="0" smtClean="0"/>
              <a:t>dele traz </a:t>
            </a:r>
            <a:r>
              <a:rPr lang="pt-BR" sz="2800" dirty="0"/>
              <a:t>em si a aplicação tendenciosa ou até mesmo invasiva da autonomia municipal ao tratar do apoio técnico e financeiro da União para os titulares dos serviços públicos de saneamento básico </a:t>
            </a:r>
            <a:r>
              <a:rPr lang="pt-BR" sz="2800" dirty="0">
                <a:solidFill>
                  <a:srgbClr val="FFFF00"/>
                </a:solidFill>
              </a:rPr>
              <a:t>que desejarem conceder, por meio de licitação, esses </a:t>
            </a:r>
            <a:r>
              <a:rPr lang="pt-BR" sz="2800" dirty="0" smtClean="0">
                <a:solidFill>
                  <a:srgbClr val="FFFF00"/>
                </a:solidFill>
              </a:rPr>
              <a:t>serviços.</a:t>
            </a:r>
            <a:r>
              <a:rPr lang="pt-BR" sz="3200" dirty="0" smtClean="0"/>
              <a:t/>
            </a:r>
            <a:br>
              <a:rPr lang="pt-BR" sz="32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3659056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5"/>
            <a:ext cx="10572000" cy="5303520"/>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19. E mais:</a:t>
            </a:r>
            <a:br>
              <a:rPr lang="pt-BR" sz="3600" dirty="0" smtClean="0"/>
            </a:br>
            <a:r>
              <a:rPr lang="pt-BR" sz="3600" dirty="0"/>
              <a:t/>
            </a:r>
            <a:br>
              <a:rPr lang="pt-BR" sz="3600" dirty="0"/>
            </a:br>
            <a:r>
              <a:rPr lang="pt-BR" sz="2800" dirty="0" smtClean="0"/>
              <a:t>Pelo art</a:t>
            </a:r>
            <a:r>
              <a:rPr lang="pt-BR" sz="2800" dirty="0"/>
              <a:t>. 2º, o decreto deixa clara a necessidade de que o titular dos serviços de saneamento faça a adesão à chamada “prestação regionalizada”, ou seja, além de querer que o serviço seja concedido por meio de licitação, o titular deve abrir mão de sua titularidade plena, dando lugar à </a:t>
            </a:r>
            <a:r>
              <a:rPr lang="pt-BR" sz="2800" dirty="0" smtClean="0"/>
              <a:t>“governança </a:t>
            </a:r>
            <a:r>
              <a:rPr lang="pt-BR" sz="2800" dirty="0"/>
              <a:t>de gestão da prestação regionalizada</a:t>
            </a:r>
            <a:r>
              <a:rPr lang="pt-BR" sz="2800" dirty="0" smtClean="0"/>
              <a:t>”.</a:t>
            </a:r>
            <a:r>
              <a:rPr lang="pt-BR" sz="3200" dirty="0" smtClean="0"/>
              <a:t/>
            </a:r>
            <a:br>
              <a:rPr lang="pt-BR" sz="32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2069000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5"/>
            <a:ext cx="10572000" cy="5172892"/>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20. O avanço da União em relação aos municípios.</a:t>
            </a:r>
            <a:br>
              <a:rPr lang="pt-BR" sz="3600" dirty="0" smtClean="0"/>
            </a:br>
            <a:r>
              <a:rPr lang="pt-BR" sz="3600" dirty="0"/>
              <a:t/>
            </a:r>
            <a:br>
              <a:rPr lang="pt-BR" sz="3600" dirty="0"/>
            </a:br>
            <a:r>
              <a:rPr lang="pt-BR" sz="2800" dirty="0" smtClean="0"/>
              <a:t>O art</a:t>
            </a:r>
            <a:r>
              <a:rPr lang="pt-BR" sz="2800" dirty="0"/>
              <a:t>. 3º traz, textualmente, a prestação do apoio técnico e financeiro da União para a “adaptação dos serviços públicos de saneamento básico às disposições da Lei nº 14.026, de 2020”, visando a realização de diversas atividades</a:t>
            </a:r>
            <a:r>
              <a:rPr lang="pt-BR" sz="2800" dirty="0" smtClean="0"/>
              <a:t>. Dentre elas:</a:t>
            </a:r>
            <a:br>
              <a:rPr lang="pt-BR" sz="28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32141261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5094515"/>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21. </a:t>
            </a:r>
            <a:br>
              <a:rPr lang="pt-BR" sz="3600" dirty="0" smtClean="0"/>
            </a:br>
            <a:r>
              <a:rPr lang="pt-BR" sz="3600" dirty="0"/>
              <a:t/>
            </a:r>
            <a:br>
              <a:rPr lang="pt-BR" sz="3600" dirty="0"/>
            </a:br>
            <a:r>
              <a:rPr lang="pt-BR" sz="3600" dirty="0" smtClean="0"/>
              <a:t>“</a:t>
            </a:r>
            <a:r>
              <a:rPr lang="pt-BR" sz="2800" dirty="0" smtClean="0"/>
              <a:t>Elaboração </a:t>
            </a:r>
            <a:r>
              <a:rPr lang="pt-BR" sz="2800" dirty="0"/>
              <a:t>de edital, realização prévia de audiências e de consulta públicas, e realização de licitação para concessão dos serviços ou para alienação de controle acionário da empresa estatal prestadora dos serviços, aplicadas as metas definidas no plano regional de saneamento básico” (inciso IX do </a:t>
            </a:r>
            <a:r>
              <a:rPr lang="pt-BR" sz="2800" i="1" dirty="0"/>
              <a:t>caput</a:t>
            </a:r>
            <a:r>
              <a:rPr lang="pt-BR" sz="2800" dirty="0"/>
              <a:t> do art. 3º do decreto</a:t>
            </a:r>
            <a:r>
              <a:rPr lang="pt-BR" sz="2800" dirty="0" smtClean="0"/>
              <a:t>).</a:t>
            </a:r>
            <a:br>
              <a:rPr lang="pt-BR" sz="28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3210288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5225143"/>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22. </a:t>
            </a:r>
            <a:br>
              <a:rPr lang="pt-BR" sz="3600" dirty="0" smtClean="0"/>
            </a:br>
            <a:r>
              <a:rPr lang="pt-BR" sz="3600" dirty="0"/>
              <a:t/>
            </a:r>
            <a:br>
              <a:rPr lang="pt-BR" sz="3600" dirty="0"/>
            </a:br>
            <a:r>
              <a:rPr lang="pt-BR" sz="2800" dirty="0" smtClean="0"/>
              <a:t>“contratação </a:t>
            </a:r>
            <a:r>
              <a:rPr lang="pt-BR" sz="2800" dirty="0"/>
              <a:t>de serviços especializados e acompanhamento das atividades, com o objetivo de promover a melhoria da gestão e a eficiência da prestação de serviços públicos de saneamento </a:t>
            </a:r>
            <a:r>
              <a:rPr lang="pt-BR" sz="2800" dirty="0" smtClean="0"/>
              <a:t>básico” </a:t>
            </a:r>
            <a:r>
              <a:rPr lang="pt-BR" sz="2800" dirty="0"/>
              <a:t>(inciso XII do </a:t>
            </a:r>
            <a:r>
              <a:rPr lang="pt-BR" sz="2800" i="1" dirty="0"/>
              <a:t>caput</a:t>
            </a:r>
            <a:r>
              <a:rPr lang="pt-BR" sz="2800" dirty="0"/>
              <a:t> do art. 3º do decreto)</a:t>
            </a:r>
            <a:r>
              <a:rPr lang="pt-BR" sz="2800" dirty="0" smtClean="0"/>
              <a:t>.</a:t>
            </a:r>
            <a:br>
              <a:rPr lang="pt-BR" sz="2800" dirty="0" smtClean="0"/>
            </a:b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1443138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10001" y="248194"/>
            <a:ext cx="10572000" cy="4558937"/>
          </a:xfrm>
        </p:spPr>
        <p:txBody>
          <a:bodyPr/>
          <a:lstStyle/>
          <a:p>
            <a:r>
              <a:rPr lang="pt-BR" sz="2800" dirty="0" smtClean="0"/>
              <a:t/>
            </a:r>
            <a:br>
              <a:rPr lang="pt-BR" sz="2800" dirty="0" smtClean="0"/>
            </a:br>
            <a:r>
              <a:rPr lang="pt-BR" sz="2800" dirty="0" smtClean="0"/>
              <a:t/>
            </a:r>
            <a:br>
              <a:rPr lang="pt-BR" sz="2800" dirty="0" smtClean="0"/>
            </a:br>
            <a:r>
              <a:rPr lang="pt-BR" sz="2800" dirty="0"/>
              <a:t/>
            </a:r>
            <a:br>
              <a:rPr lang="pt-BR" sz="2800" dirty="0"/>
            </a:br>
            <a:r>
              <a:rPr lang="pt-BR" sz="3600" dirty="0" smtClean="0"/>
              <a:t>23. E o saneamento rural? Não existe?</a:t>
            </a:r>
            <a:br>
              <a:rPr lang="pt-BR" sz="3600" dirty="0" smtClean="0"/>
            </a:br>
            <a:r>
              <a:rPr lang="pt-BR" sz="3600" dirty="0"/>
              <a:t/>
            </a:r>
            <a:br>
              <a:rPr lang="pt-BR" sz="3600" dirty="0"/>
            </a:br>
            <a:r>
              <a:rPr lang="pt-BR" sz="2000" dirty="0" smtClean="0"/>
              <a:t>O inciso </a:t>
            </a:r>
            <a:r>
              <a:rPr lang="pt-BR" sz="2000" dirty="0"/>
              <a:t>I do §9º do art. 4º excluiu do conceito de “serviço público de saneamento básico” – fora, portanto, de qualquer apoio técnico e financeiro da União, ou da disponibilização de recursos </a:t>
            </a:r>
            <a:r>
              <a:rPr lang="pt-BR" sz="2000" dirty="0" smtClean="0"/>
              <a:t>federais – “</a:t>
            </a:r>
            <a:r>
              <a:rPr lang="pt-BR" sz="2000" dirty="0"/>
              <a:t>as ações de saneamento básico executadas por meio de soluções individuais, desde que o usuário não dependa de terceiros para operar os serviços, </a:t>
            </a:r>
            <a:r>
              <a:rPr lang="pt-BR" sz="2000" dirty="0">
                <a:solidFill>
                  <a:srgbClr val="FFFF00"/>
                </a:solidFill>
              </a:rPr>
              <a:t>incluída a prestação de serviços realizados por associações comunitárias criadas para esse fim que possuam competência na gestão do saneamento rural</a:t>
            </a:r>
            <a:r>
              <a:rPr lang="pt-BR" sz="2000" dirty="0"/>
              <a:t>, desde que delegadas ou autorizadas pelo respectivo titular, na forma prevista na </a:t>
            </a:r>
            <a:r>
              <a:rPr lang="pt-BR" sz="2000" dirty="0" smtClean="0"/>
              <a:t>legislação.</a:t>
            </a:r>
            <a:r>
              <a:rPr lang="pt-BR" sz="3200" dirty="0" smtClean="0"/>
              <a:t/>
            </a:r>
            <a:br>
              <a:rPr lang="pt-BR" sz="3200" dirty="0" smtClean="0"/>
            </a:br>
            <a:endParaRPr lang="pt-BR" sz="2800" dirty="0">
              <a:solidFill>
                <a:srgbClr val="FFFF00"/>
              </a:solidFill>
            </a:endParaRPr>
          </a:p>
        </p:txBody>
      </p:sp>
    </p:spTree>
    <p:extLst>
      <p:ext uri="{BB962C8B-B14F-4D97-AF65-F5344CB8AC3E}">
        <p14:creationId xmlns:p14="http://schemas.microsoft.com/office/powerpoint/2010/main" val="2613371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sz="4400" dirty="0" smtClean="0"/>
              <a:t>MUITO OBRIGADO!</a:t>
            </a:r>
            <a:br>
              <a:rPr lang="pt-BR" sz="4400" dirty="0" smtClean="0"/>
            </a:br>
            <a:r>
              <a:rPr lang="pt-BR" sz="3600" dirty="0" smtClean="0"/>
              <a:t>Marlon do Nascimento Barbosa</a:t>
            </a:r>
            <a:br>
              <a:rPr lang="pt-BR" sz="3600" dirty="0" smtClean="0"/>
            </a:br>
            <a:r>
              <a:rPr lang="pt-BR" sz="3600" dirty="0" smtClean="0"/>
              <a:t>Advogado e Técnico em Gestão Pública</a:t>
            </a:r>
            <a:r>
              <a:rPr lang="pt-BR" sz="4400" dirty="0" smtClean="0"/>
              <a:t/>
            </a:r>
            <a:br>
              <a:rPr lang="pt-BR" sz="4400" dirty="0" smtClean="0"/>
            </a:br>
            <a:r>
              <a:rPr lang="pt-BR" sz="2800" b="0" i="1" dirty="0">
                <a:solidFill>
                  <a:srgbClr val="002060"/>
                </a:solidFill>
              </a:rPr>
              <a:t/>
            </a:r>
            <a:br>
              <a:rPr lang="pt-BR" sz="2800" b="0" i="1" dirty="0">
                <a:solidFill>
                  <a:srgbClr val="002060"/>
                </a:solidFill>
              </a:rPr>
            </a:br>
            <a:endParaRPr lang="pt-BR" sz="2800" b="0" i="1" dirty="0">
              <a:solidFill>
                <a:srgbClr val="002060"/>
              </a:solidFill>
            </a:endParaRPr>
          </a:p>
        </p:txBody>
      </p:sp>
      <p:sp>
        <p:nvSpPr>
          <p:cNvPr id="3" name="Subtítulo 2"/>
          <p:cNvSpPr>
            <a:spLocks noGrp="1"/>
          </p:cNvSpPr>
          <p:nvPr>
            <p:ph type="subTitle" idx="1"/>
          </p:nvPr>
        </p:nvSpPr>
        <p:spPr>
          <a:xfrm>
            <a:off x="810001" y="5280846"/>
            <a:ext cx="10572000" cy="1093828"/>
          </a:xfrm>
        </p:spPr>
        <p:txBody>
          <a:bodyPr>
            <a:normAutofit fontScale="92500" lnSpcReduction="20000"/>
          </a:bodyPr>
          <a:lstStyle/>
          <a:p>
            <a:r>
              <a:rPr lang="pt-BR" sz="3200" b="1" dirty="0" smtClean="0"/>
              <a:t>(44) 99921-3111</a:t>
            </a:r>
          </a:p>
          <a:p>
            <a:r>
              <a:rPr lang="pt-BR" sz="3200" b="1" dirty="0" smtClean="0"/>
              <a:t>advogadomarlon@hotmail.com</a:t>
            </a:r>
            <a:endParaRPr lang="pt-BR" sz="3200" b="1" dirty="0"/>
          </a:p>
          <a:p>
            <a:endParaRPr lang="pt-BR" sz="3200" b="1" dirty="0" smtClean="0"/>
          </a:p>
        </p:txBody>
      </p:sp>
    </p:spTree>
    <p:extLst>
      <p:ext uri="{BB962C8B-B14F-4D97-AF65-F5344CB8AC3E}">
        <p14:creationId xmlns:p14="http://schemas.microsoft.com/office/powerpoint/2010/main" val="8758445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ável">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TM03457503[[fn=Citável]]</Template>
  <TotalTime>740</TotalTime>
  <Words>34</Words>
  <Application>Microsoft Office PowerPoint</Application>
  <PresentationFormat>Widescreen</PresentationFormat>
  <Paragraphs>30</Paragraphs>
  <Slides>25</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25</vt:i4>
      </vt:variant>
    </vt:vector>
  </HeadingPairs>
  <TitlesOfParts>
    <vt:vector size="28" baseType="lpstr">
      <vt:lpstr>Century Gothic</vt:lpstr>
      <vt:lpstr>Wingdings 2</vt:lpstr>
      <vt:lpstr>Citável</vt:lpstr>
      <vt:lpstr> O NOVO MARCO REGULATÓRIO DO SANEAMENTO E SEU DECRETO DE REGULAMENTAÇÃO 21 de janeiro de 2021 </vt:lpstr>
      <vt:lpstr>1. A ideologia do Novo Marco  Regulatório  </vt:lpstr>
      <vt:lpstr>2.  Em reportagem da Revista EXAME, de 28 de maio de 2018, PAULO GUEDES, Ph.D. na Universidade de Chicago, considerada o templo mundial do liberalismo, já defendia “privatizações, concessões e desmobilizações. Tinha que vender tudo”   </vt:lpstr>
      <vt:lpstr>  3. E qual o reflexo dessa ideologia na  titularidade?  Art. 10. A prestação dos serviços públicos de saneamento básico por entidade que não integre a administração do titular depende da celebração de contrato de concessão, mediante prévia licitação, nos termos do art. 175 da Constituição Federal, vedada a sua disciplina mediante contrato de programa, convênio, termo de parceria ou outros instrumentos de natureza precária.   (Lei Federal nº 11.445, de 2007, alterada pela Lei Federal nº 14.026, de 2020)   </vt:lpstr>
      <vt:lpstr>  4. E como é definida, hoje, a titularidade?  Atualmente, é definida pela preponderância do interesse em relação à prestação  dos serviços de saneamento.  O art. 3º, caput, XV nos diz que “serviços públicos de saneamento básico de interesse local (...) são as funções públicas e serviços cujas infraestruturas e instalações operacionais atendam a um único Município”; é o nosso caso!</vt:lpstr>
      <vt:lpstr>  5. E como é definida, hoje, a titularidade?  Por sua vez, o art. 3º, caput, XIV, diz que são “serviços públicos de saneamento básico de interesse comum (...) serviços de saneamento básico prestados em regiões metropolitanas, aglomerações urbanas e microrregiões instituídas por lei complementar estadual, em que se verifique o compartilhamento de instalações operacionais de infraestrutura de abastecimento de água e/ou de esgotamento sanitário entre 2 (dois) ou mais Municípios, denotando a necessidade de organizá-los, planejá-los, executá-los e operá-los de forma conjunta e integrada pelo Estado e pelos Munícipios que compartilham, no todo ou em parte, as referidas instalações operacionais”.</vt:lpstr>
      <vt:lpstr>  6. E como é definida, hoje, a titularidade?  Daí a  gente aplica o art. 8º da Lei Federal nº 11.445, de 2007, com a redação alterada pela Lei Federal nº 14.026, de 2020:  Art. 8º Exercem a titularidade dos serviços públicos de saneamento básico:          (Redação pela Lei nº 14.026, de 2020)  I - os Municípios e o Distrito Federal, no caso de interesse local;</vt:lpstr>
      <vt:lpstr>  7. E como é definida, hoje, a titularidade?  II - o Estado, em conjunto com os Municípios que compartilham efetivamente instalações operacionais integrantes de regiões metropolitanas, aglomerações urbanas e microrregiões, instituídas por lei complementar estadual, no caso de interesse comum. §1º O exercício da titularidade dos serviços de saneamento poderá ser realizado também por gestão associada, mediante consórcio público ou convênio de cooperação (...)</vt:lpstr>
      <vt:lpstr>  8. E a definição da titularidade é importante. E por quê?  Pelo art. 9º, caput, II da Lei Federal nº 11.445, de 2007, alterada pela Lei Federal nº 14.026, de 2020, compete ao titular “prestar diretamente os serviços, ou conceder a prestação deles, e definir, em ambos os casos, a entidade responsável pela regulação e fiscalização da prestação dos serviços públicos de saneamento básico” (...). </vt:lpstr>
      <vt:lpstr>  9. E tem ainda a tão falada “prestação  regionalizada”, que está no art. 3º, VI, “a”, “b” e “c”. O que é?  É a modalidade de prestação integrada de um ou mais componentes dos serviços públicos de saneamento básico em determinada região cujo território abranja mais de um Município, podendo ser a região metropolitana, aglomeração urbana ou microrregião, instituída pelos Estados mediante lei complementar, a unidade regional de saneamento básico, instituída pelos Estados mediante lei ordinária, e o bloco de referência, agrupamento de Municípios não necessariamente limítrofes, estabelecido pela União.</vt:lpstr>
      <vt:lpstr>  10. E aí temos a “pegadinha” para os municípios desavisados que tem a companhia estadual e, principalmente, para os que tem SAAEs!  Se o município não estiver em região metropolitana, aglomeração urbana ou microrregião e não compartilhar instalações, o serviço será de interesse local, de modo que se o Estado ou a União impuserem a entrada dele numa unidade regional de saneamento básico ou bloco de referência, ele não será obrigado a entrar, pois o art. 8º-A é claro ao dizer que “é facultativa a adesão dos titulares dos serviços públicos de saneamento de interesse local às estruturas das formas de prestação regionalizada”.   </vt:lpstr>
      <vt:lpstr>  11. E a nova AGÊNCIA NACIONAL DE ÁGUAS E SANEAMENTO BÁSICO?   Pelo art. 4º-A, §1º, II da Lei Federal nº 9.984, de 2000, alterada pela Lei Federal nº 14.026, de 2020, a ANA fará normas de referência sobre “regulação tarifária dos serviços públicos de saneamento básico, com vistas a promover a prestação adequada, o uso racional de recursos naturais, o equilíbrio econômico-financeiro e a universalização do acesso ao saneamento básico”, dentre outras normas de referência, tais como estão nos incisos do art. 23 da Lei Federal nº 11.445, de 2007, alterada pela Lei Federal nº 14.026, de 2020. </vt:lpstr>
      <vt:lpstr>  12. A cobrança pelos serviços. Como ficou?   A controvérsia está na nova redação do art. 29, caput, I da Lei Federal nº 11.445, de 2007, com a redação alterada pela Lei Federal nº 14.026, de 2020:  Art. 29. Os serviços públicos de saneamento básico terão a sustentabilidade econômico-financeira assegurada por meio de remuneração pela cobrança dos serviços, e, quando necessário, por outras formas adicionais, como subsídios ou subvenções, vedada a cobrança em duplicidade de custos administrativos ou gerenciais a serem pagos pelo usuário, nos seguintes serviços: </vt:lpstr>
      <vt:lpstr>  13. A cobrança pelos serviços. Como ficou?   I - de abastecimento de água e esgotamento sanitário, na forma de taxas, tarifas e outros preços públicos, que poderão ser estabelecidos para cada um dos serviços ou para ambos, conjuntamente;   QUE CONFUSÃO! E AGORA? </vt:lpstr>
      <vt:lpstr> 14. Para resolver a questão, é preciso recorrer aos conceitos: In: &lt;https://www.direitonet.com.br/artigos/exibir/8131/Elucidando-Taxas-e-Precos-Publicos&gt;   </vt:lpstr>
      <vt:lpstr>   15. A lógica é a seguinte:  TARIFA: utilização efetiva  TAXA: utilização efetiva ou potencial (serviços colocados à disposição)  O que parece em relação aos serviços de água e esgoto? Cobra-se quando existe simplesmente a rede ou quando o usuário se liga à rede?   </vt:lpstr>
      <vt:lpstr>   16. E como fica pra nós no CISABES? No caso do CISABES, a atividade regulatória devidamente chancelada por lei de seus consorciados/regulados, ao ratificar o protocolo de intenções ou o contrato de consórcio público, contempla as proposta de revisão e reajuste de tarifas (Cláusula Quadragésima Primeira). Ao falar em tarifas, o Município, por meio do Legislativo, operou concretamente a “delegificação” (transferência de política legislativa para outra sede normativa para tratar de determinado assunto – no caso, a fixação, reajuste e revisão de tarifas). Isso vai de encontro às competências regulatórias na Lei Federal nº 11.445.    </vt:lpstr>
      <vt:lpstr>   17. E como fica pra nós no CISABES?  . Diante da delegificação, houve a fixação da cobrança dos serviços de água e esgoto, no âmbito do CISABES, por meio de tarifas, conforme a Resolução nº 45, de 28 de agosto de 2015.  Sendo assim, temos tarifas de água e esgoto.   </vt:lpstr>
      <vt:lpstr>   18. E o Decreto Federal nº 10.588, de 24 de dezembro de 2020. Como nos atinge, se é que atinge?  O art. 13 dele traz em si a aplicação tendenciosa ou até mesmo invasiva da autonomia municipal ao tratar do apoio técnico e financeiro da União para os titulares dos serviços públicos de saneamento básico que desejarem conceder, por meio de licitação, esses serviços.  </vt:lpstr>
      <vt:lpstr>   19. E mais:  Pelo art. 2º, o decreto deixa clara a necessidade de que o titular dos serviços de saneamento faça a adesão à chamada “prestação regionalizada”, ou seja, além de querer que o serviço seja concedido por meio de licitação, o titular deve abrir mão de sua titularidade plena, dando lugar à “governança de gestão da prestação regionalizada”.  </vt:lpstr>
      <vt:lpstr>   20. O avanço da União em relação aos municípios.  O art. 3º traz, textualmente, a prestação do apoio técnico e financeiro da União para a “adaptação dos serviços públicos de saneamento básico às disposições da Lei nº 14.026, de 2020”, visando a realização de diversas atividades. Dentre elas:  </vt:lpstr>
      <vt:lpstr>   21.   “Elaboração de edital, realização prévia de audiências e de consulta públicas, e realização de licitação para concessão dos serviços ou para alienação de controle acionário da empresa estatal prestadora dos serviços, aplicadas as metas definidas no plano regional de saneamento básico” (inciso IX do caput do art. 3º do decreto).  </vt:lpstr>
      <vt:lpstr>   22.   “contratação de serviços especializados e acompanhamento das atividades, com o objetivo de promover a melhoria da gestão e a eficiência da prestação de serviços públicos de saneamento básico” (inciso XII do caput do art. 3º do decreto).  </vt:lpstr>
      <vt:lpstr>   23. E o saneamento rural? Não existe?  O inciso I do §9º do art. 4º excluiu do conceito de “serviço público de saneamento básico” – fora, portanto, de qualquer apoio técnico e financeiro da União, ou da disponibilização de recursos federais – “as ações de saneamento básico executadas por meio de soluções individuais, desde que o usuário não dependa de terceiros para operar os serviços, incluída a prestação de serviços realizados por associações comunitárias criadas para esse fim que possuam competência na gestão do saneamento rural, desde que delegadas ou autorizadas pelo respectivo titular, na forma prevista na legislação. </vt:lpstr>
      <vt:lpstr>MUITO OBRIGADO! Marlon do Nascimento Barbosa Advogado e Técnico em Gestão Pública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AUTARQUIAS E AS MEDIDAS ADMINISTRATIVAS DE ENFRENTAMENTO À PANDEMIA</dc:title>
  <dc:creator>Marlon Nascimento</dc:creator>
  <cp:lastModifiedBy>Marlon Barbosa</cp:lastModifiedBy>
  <cp:revision>117</cp:revision>
  <dcterms:created xsi:type="dcterms:W3CDTF">2020-04-21T11:55:50Z</dcterms:created>
  <dcterms:modified xsi:type="dcterms:W3CDTF">2021-01-21T11:24:56Z</dcterms:modified>
</cp:coreProperties>
</file>